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18"/>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9" autoAdjust="0"/>
    <p:restoredTop sz="94660"/>
  </p:normalViewPr>
  <p:slideViewPr>
    <p:cSldViewPr snapToGrid="0">
      <p:cViewPr>
        <p:scale>
          <a:sx n="76" d="100"/>
          <a:sy n="76" d="100"/>
        </p:scale>
        <p:origin x="-300" y="-1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858"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1048859"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FB08E4-C331-43D9-9547-AD4147C85B3F}" type="datetimeFigureOut">
              <a:rPr lang="en-US" smtClean="0"/>
              <a:t>6/15/2018</a:t>
            </a:fld>
            <a:endParaRPr lang="en-US"/>
          </a:p>
        </p:txBody>
      </p:sp>
      <p:sp>
        <p:nvSpPr>
          <p:cNvPr id="1048860"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1048861"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862"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1048863"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C69135-221D-464B-AF00-D7EC1BFAED37}" type="slidenum">
              <a:rPr lang="en-US" smtClean="0"/>
              <a:t>‹#›</a:t>
            </a:fld>
            <a:endParaRPr lang="en-US"/>
          </a:p>
        </p:txBody>
      </p:sp>
    </p:spTree>
    <p:extLst>
      <p:ext uri="{BB962C8B-B14F-4D97-AF65-F5344CB8AC3E}">
        <p14:creationId xmlns:p14="http://schemas.microsoft.com/office/powerpoint/2010/main" val="3191821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8" name="Slide Image Placeholder 1"/>
          <p:cNvSpPr>
            <a:spLocks noGrp="1" noRot="1" noChangeAspect="1"/>
          </p:cNvSpPr>
          <p:nvPr>
            <p:ph type="sldImg"/>
          </p:nvPr>
        </p:nvSpPr>
        <p:spPr/>
      </p:sp>
      <p:sp>
        <p:nvSpPr>
          <p:cNvPr id="1048609"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a:t>
            </a:r>
            <a:r>
              <a:rPr lang="en-US" baseline="0" dirty="0" smtClean="0">
                <a:latin typeface="Times New Roman" panose="02020603050405020304" pitchFamily="18" charset="0"/>
                <a:cs typeface="Times New Roman" panose="02020603050405020304" pitchFamily="18" charset="0"/>
              </a:rPr>
              <a:t> goals of human resource planning is to see to it that an organization has the right people at the right place and at the right time. Human Resource Planning initiates strategies which are essential in addressing the requirement of work personnel. The process of recruitment involves matching workers with the right jobs and careers paths for available in an organization. Healthy industry and labor relations are fundamental in enhancing the peace needed for achieving productivity in an organization. Compensation deals with wages and salaries where they need o meet the criteria of fairness and equity. Employees also need to be supported and assisted since many that have unique characteristics, personality, and expectations.    </a:t>
            </a:r>
            <a:endParaRPr lang="en-US" dirty="0">
              <a:latin typeface="Times New Roman" panose="02020603050405020304" pitchFamily="18" charset="0"/>
              <a:cs typeface="Times New Roman" panose="02020603050405020304" pitchFamily="18" charset="0"/>
            </a:endParaRPr>
          </a:p>
        </p:txBody>
      </p:sp>
      <p:sp>
        <p:nvSpPr>
          <p:cNvPr id="1048610" name="Slide Number Placeholder 3"/>
          <p:cNvSpPr>
            <a:spLocks noGrp="1"/>
          </p:cNvSpPr>
          <p:nvPr>
            <p:ph type="sldNum" sz="quarter" idx="10"/>
          </p:nvPr>
        </p:nvSpPr>
        <p:spPr/>
        <p:txBody>
          <a:bodyPr/>
          <a:lstStyle/>
          <a:p>
            <a:fld id="{7CC69135-221D-464B-AF00-D7EC1BFAED37}"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3" name="Slide Image Placeholder 1"/>
          <p:cNvSpPr>
            <a:spLocks noGrp="1" noRot="1" noChangeAspect="1"/>
          </p:cNvSpPr>
          <p:nvPr>
            <p:ph type="sldImg"/>
          </p:nvPr>
        </p:nvSpPr>
        <p:spPr/>
      </p:sp>
      <p:sp>
        <p:nvSpPr>
          <p:cNvPr id="1048614"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In the traditional setting,</a:t>
            </a:r>
            <a:r>
              <a:rPr lang="en-US" baseline="0" dirty="0" smtClean="0">
                <a:latin typeface="Times New Roman" panose="02020603050405020304" pitchFamily="18" charset="0"/>
                <a:cs typeface="Times New Roman" panose="02020603050405020304" pitchFamily="18" charset="0"/>
              </a:rPr>
              <a:t> the Human Resource has often involved in administrative and compliance roles. However, these trends are changing in the modern society. today , organizations are embracing </a:t>
            </a:r>
            <a:r>
              <a:rPr lang="en-US" baseline="0" dirty="0" err="1" smtClean="0">
                <a:latin typeface="Times New Roman" panose="02020603050405020304" pitchFamily="18" charset="0"/>
                <a:cs typeface="Times New Roman" panose="02020603050405020304" pitchFamily="18" charset="0"/>
              </a:rPr>
              <a:t>starteguic</a:t>
            </a:r>
            <a:r>
              <a:rPr lang="en-US" baseline="0" dirty="0" smtClean="0">
                <a:latin typeface="Times New Roman" panose="02020603050405020304" pitchFamily="18" charset="0"/>
                <a:cs typeface="Times New Roman" panose="02020603050405020304" pitchFamily="18" charset="0"/>
              </a:rPr>
              <a:t> management of human resource. Especially in the business field. The HR now seeks to promote corporate competitiveness and performance. therefore, HR managers ought to embrace change management in order to realize development in the organization </a:t>
            </a:r>
            <a:endParaRPr lang="en-US" dirty="0">
              <a:latin typeface="Times New Roman" panose="02020603050405020304" pitchFamily="18" charset="0"/>
              <a:cs typeface="Times New Roman" panose="02020603050405020304" pitchFamily="18" charset="0"/>
            </a:endParaRPr>
          </a:p>
        </p:txBody>
      </p:sp>
      <p:sp>
        <p:nvSpPr>
          <p:cNvPr id="1048615" name="Slide Number Placeholder 3"/>
          <p:cNvSpPr>
            <a:spLocks noGrp="1"/>
          </p:cNvSpPr>
          <p:nvPr>
            <p:ph type="sldNum" sz="quarter" idx="10"/>
          </p:nvPr>
        </p:nvSpPr>
        <p:spPr/>
        <p:txBody>
          <a:bodyPr/>
          <a:lstStyle/>
          <a:p>
            <a:fld id="{7CC69135-221D-464B-AF00-D7EC1BFAED37}"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8" name="Slide Image Placeholder 1"/>
          <p:cNvSpPr>
            <a:spLocks noGrp="1" noRot="1" noChangeAspect="1"/>
          </p:cNvSpPr>
          <p:nvPr>
            <p:ph type="sldImg"/>
          </p:nvPr>
        </p:nvSpPr>
        <p:spPr/>
      </p:sp>
      <p:sp>
        <p:nvSpPr>
          <p:cNvPr id="1048619"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Experts</a:t>
            </a:r>
            <a:r>
              <a:rPr lang="en-US" baseline="0" dirty="0" smtClean="0">
                <a:latin typeface="Times New Roman" panose="02020603050405020304" pitchFamily="18" charset="0"/>
                <a:cs typeface="Times New Roman" panose="02020603050405020304" pitchFamily="18" charset="0"/>
              </a:rPr>
              <a:t> in the business world view that the modern human resource management is guided by a  number of key principles. The overriding principle is simply recognizing that human resources are fundamental assets of an organization. A business needs to effectively manage this resource to be successful. Michael Armstrong in his book ‘A Handbook of Human Resources” notes that the business success can be “achieved if the policies and procedures of the enterprise are closely linked with, and make a major contribution to the, achievement of corporate objectives and strategic plans.” The other important principle is that the HR needs to find, secure, to guide and to develop workers whose desires for a better organization matches with the goals of an organization. </a:t>
            </a:r>
            <a:endParaRPr lang="en-US" dirty="0">
              <a:latin typeface="Times New Roman" panose="02020603050405020304" pitchFamily="18" charset="0"/>
              <a:cs typeface="Times New Roman" panose="02020603050405020304" pitchFamily="18" charset="0"/>
            </a:endParaRPr>
          </a:p>
        </p:txBody>
      </p:sp>
      <p:sp>
        <p:nvSpPr>
          <p:cNvPr id="1048620" name="Slide Number Placeholder 3"/>
          <p:cNvSpPr>
            <a:spLocks noGrp="1"/>
          </p:cNvSpPr>
          <p:nvPr>
            <p:ph type="sldNum" sz="quarter" idx="10"/>
          </p:nvPr>
        </p:nvSpPr>
        <p:spPr/>
        <p:txBody>
          <a:bodyPr/>
          <a:lstStyle/>
          <a:p>
            <a:fld id="{7CC69135-221D-464B-AF00-D7EC1BFAED37}"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3" name="Slide Image Placeholder 1"/>
          <p:cNvSpPr>
            <a:spLocks noGrp="1" noRot="1" noChangeAspect="1"/>
          </p:cNvSpPr>
          <p:nvPr>
            <p:ph type="sldImg"/>
          </p:nvPr>
        </p:nvSpPr>
        <p:spPr/>
      </p:sp>
      <p:sp>
        <p:nvSpPr>
          <p:cNvPr id="1048624"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a:t>
            </a:r>
            <a:r>
              <a:rPr lang="en-US" baseline="0" dirty="0" smtClean="0">
                <a:latin typeface="Times New Roman" panose="02020603050405020304" pitchFamily="18" charset="0"/>
                <a:cs typeface="Times New Roman" panose="02020603050405020304" pitchFamily="18" charset="0"/>
              </a:rPr>
              <a:t> most important objective of HRM is to find a workforce that is competitive to work in the organization. Personal objectives-this is to help employees achieve their personal goals, which bring important contributions to the organization. Personal objectives of workers must be respected , maintained and motivated for the success of an organization.  An organization needs to fulfil the needs of maintaining the contribution to the department. Resources are often wasted when the HRM does not suit the demands of an organization.  There is need for ethically and socially protecting the needs and challenges of the society. </a:t>
            </a:r>
            <a:endParaRPr lang="en-US" dirty="0">
              <a:latin typeface="Times New Roman" panose="02020603050405020304" pitchFamily="18" charset="0"/>
              <a:cs typeface="Times New Roman" panose="02020603050405020304" pitchFamily="18" charset="0"/>
            </a:endParaRPr>
          </a:p>
        </p:txBody>
      </p:sp>
      <p:sp>
        <p:nvSpPr>
          <p:cNvPr id="1048625" name="Slide Number Placeholder 3"/>
          <p:cNvSpPr>
            <a:spLocks noGrp="1"/>
          </p:cNvSpPr>
          <p:nvPr>
            <p:ph type="sldNum" sz="quarter" idx="10"/>
          </p:nvPr>
        </p:nvSpPr>
        <p:spPr/>
        <p:txBody>
          <a:bodyPr/>
          <a:lstStyle/>
          <a:p>
            <a:fld id="{7CC69135-221D-464B-AF00-D7EC1BFAED37}"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8" name="Slide Image Placeholder 1"/>
          <p:cNvSpPr>
            <a:spLocks noGrp="1" noRot="1" noChangeAspect="1"/>
          </p:cNvSpPr>
          <p:nvPr>
            <p:ph type="sldImg"/>
          </p:nvPr>
        </p:nvSpPr>
        <p:spPr/>
      </p:sp>
      <p:sp>
        <p:nvSpPr>
          <p:cNvPr id="1048629"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a:t>
            </a:r>
            <a:r>
              <a:rPr lang="en-US" baseline="0" dirty="0" smtClean="0">
                <a:latin typeface="Times New Roman" panose="02020603050405020304" pitchFamily="18" charset="0"/>
                <a:cs typeface="Times New Roman" panose="02020603050405020304" pitchFamily="18" charset="0"/>
              </a:rPr>
              <a:t> structure of HR is set 9in order to meet key issues in an organization. Organizational development, individual organizational career, and career development are all responsibilities for HR structure. They are aimed at fostering the culture of an organization.</a:t>
            </a:r>
            <a:endParaRPr lang="en-US" dirty="0">
              <a:latin typeface="Times New Roman" panose="02020603050405020304" pitchFamily="18" charset="0"/>
              <a:cs typeface="Times New Roman" panose="02020603050405020304" pitchFamily="18" charset="0"/>
            </a:endParaRPr>
          </a:p>
        </p:txBody>
      </p:sp>
      <p:sp>
        <p:nvSpPr>
          <p:cNvPr id="1048630" name="Slide Number Placeholder 3"/>
          <p:cNvSpPr>
            <a:spLocks noGrp="1"/>
          </p:cNvSpPr>
          <p:nvPr>
            <p:ph type="sldNum" sz="quarter" idx="10"/>
          </p:nvPr>
        </p:nvSpPr>
        <p:spPr/>
        <p:txBody>
          <a:bodyPr/>
          <a:lstStyle/>
          <a:p>
            <a:fld id="{7CC69135-221D-464B-AF00-D7EC1BFAED37}"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3" name="Slide Image Placeholder 1"/>
          <p:cNvSpPr>
            <a:spLocks noGrp="1" noRot="1" noChangeAspect="1"/>
          </p:cNvSpPr>
          <p:nvPr>
            <p:ph type="sldImg"/>
          </p:nvPr>
        </p:nvSpPr>
        <p:spPr/>
      </p:sp>
      <p:sp>
        <p:nvSpPr>
          <p:cNvPr id="1048634"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This entails helping the employees</a:t>
            </a:r>
            <a:r>
              <a:rPr lang="en-US" baseline="0" dirty="0" smtClean="0">
                <a:latin typeface="Times New Roman" panose="02020603050405020304" pitchFamily="18" charset="0"/>
                <a:cs typeface="Times New Roman" panose="02020603050405020304" pitchFamily="18" charset="0"/>
              </a:rPr>
              <a:t> recognize their strength and weakness in order to change and align to the company’s requirements.  It is also essential in helping employees address their shortcomings which in turn contributes positively to the organization. The duties of HR in achieving this are carried out in activities like performance reviews, training and testing.  </a:t>
            </a:r>
            <a:endParaRPr lang="en-US" dirty="0">
              <a:latin typeface="Times New Roman" panose="02020603050405020304" pitchFamily="18" charset="0"/>
              <a:cs typeface="Times New Roman" panose="02020603050405020304" pitchFamily="18" charset="0"/>
            </a:endParaRPr>
          </a:p>
        </p:txBody>
      </p:sp>
      <p:sp>
        <p:nvSpPr>
          <p:cNvPr id="1048635" name="Slide Number Placeholder 3"/>
          <p:cNvSpPr>
            <a:spLocks noGrp="1"/>
          </p:cNvSpPr>
          <p:nvPr>
            <p:ph type="sldNum" sz="quarter" idx="10"/>
          </p:nvPr>
        </p:nvSpPr>
        <p:spPr/>
        <p:txBody>
          <a:bodyPr/>
          <a:lstStyle/>
          <a:p>
            <a:fld id="{7CC69135-221D-464B-AF00-D7EC1BFAED37}"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8" name="Slide Image Placeholder 1"/>
          <p:cNvSpPr>
            <a:spLocks noGrp="1" noRot="1" noChangeAspect="1"/>
          </p:cNvSpPr>
          <p:nvPr>
            <p:ph type="sldImg"/>
          </p:nvPr>
        </p:nvSpPr>
        <p:spPr/>
      </p:sp>
      <p:sp>
        <p:nvSpPr>
          <p:cNvPr id="1048639"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HR</a:t>
            </a:r>
            <a:r>
              <a:rPr lang="en-US" baseline="0" dirty="0" smtClean="0">
                <a:latin typeface="Times New Roman" panose="02020603050405020304" pitchFamily="18" charset="0"/>
                <a:cs typeface="Times New Roman" panose="02020603050405020304" pitchFamily="18" charset="0"/>
              </a:rPr>
              <a:t> focuses on promoting a successful team which makes use of the HR department to achieve the best in an organization. </a:t>
            </a:r>
            <a:r>
              <a:rPr lang="en-US" baseline="0" dirty="0" err="1" smtClean="0">
                <a:latin typeface="Times New Roman" panose="02020603050405020304" pitchFamily="18" charset="0"/>
                <a:cs typeface="Times New Roman" panose="02020603050405020304" pitchFamily="18" charset="0"/>
              </a:rPr>
              <a:t>Startegies</a:t>
            </a:r>
            <a:r>
              <a:rPr lang="en-US" baseline="0" dirty="0" smtClean="0">
                <a:latin typeface="Times New Roman" panose="02020603050405020304" pitchFamily="18" charset="0"/>
                <a:cs typeface="Times New Roman" panose="02020603050405020304" pitchFamily="18" charset="0"/>
              </a:rPr>
              <a:t> which </a:t>
            </a:r>
            <a:r>
              <a:rPr lang="en-US" baseline="0" dirty="0" err="1" smtClean="0">
                <a:latin typeface="Times New Roman" panose="02020603050405020304" pitchFamily="18" charset="0"/>
                <a:cs typeface="Times New Roman" panose="02020603050405020304" pitchFamily="18" charset="0"/>
              </a:rPr>
              <a:t>mastter</a:t>
            </a:r>
            <a:r>
              <a:rPr lang="en-US" baseline="0" dirty="0" smtClean="0">
                <a:latin typeface="Times New Roman" panose="02020603050405020304" pitchFamily="18" charset="0"/>
                <a:cs typeface="Times New Roman" panose="02020603050405020304" pitchFamily="18" charset="0"/>
              </a:rPr>
              <a:t> the most in an organization are achieved through organizational development. They also have a duty to create a program that can </a:t>
            </a:r>
            <a:r>
              <a:rPr lang="en-US" baseline="0" dirty="0" err="1" smtClean="0">
                <a:latin typeface="Times New Roman" panose="02020603050405020304" pitchFamily="18" charset="0"/>
                <a:cs typeface="Times New Roman" panose="02020603050405020304" pitchFamily="18" charset="0"/>
              </a:rPr>
              <a:t>cahneg</a:t>
            </a:r>
            <a:r>
              <a:rPr lang="en-US" baseline="0" dirty="0" smtClean="0">
                <a:latin typeface="Times New Roman" panose="02020603050405020304" pitchFamily="18" charset="0"/>
                <a:cs typeface="Times New Roman" panose="02020603050405020304" pitchFamily="18" charset="0"/>
              </a:rPr>
              <a:t> the operation of an organization for better.  </a:t>
            </a:r>
            <a:endParaRPr lang="en-US" dirty="0">
              <a:latin typeface="Times New Roman" panose="02020603050405020304" pitchFamily="18" charset="0"/>
              <a:cs typeface="Times New Roman" panose="02020603050405020304" pitchFamily="18" charset="0"/>
            </a:endParaRPr>
          </a:p>
        </p:txBody>
      </p:sp>
      <p:sp>
        <p:nvSpPr>
          <p:cNvPr id="1048640" name="Slide Number Placeholder 3"/>
          <p:cNvSpPr>
            <a:spLocks noGrp="1"/>
          </p:cNvSpPr>
          <p:nvPr>
            <p:ph type="sldNum" sz="quarter" idx="10"/>
          </p:nvPr>
        </p:nvSpPr>
        <p:spPr/>
        <p:txBody>
          <a:bodyPr/>
          <a:lstStyle/>
          <a:p>
            <a:fld id="{7CC69135-221D-464B-AF00-D7EC1BFAED37}"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3" name="Slide Image Placeholder 1"/>
          <p:cNvSpPr>
            <a:spLocks noGrp="1" noRot="1" noChangeAspect="1"/>
          </p:cNvSpPr>
          <p:nvPr>
            <p:ph type="sldImg"/>
          </p:nvPr>
        </p:nvSpPr>
        <p:spPr/>
      </p:sp>
      <p:sp>
        <p:nvSpPr>
          <p:cNvPr id="1048644" name="Notes Placeholder 2"/>
          <p:cNvSpPr>
            <a:spLocks noGrp="1"/>
          </p:cNvSpPr>
          <p:nvPr>
            <p:ph type="body"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Employees</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are provided with opportunities</a:t>
            </a:r>
            <a:r>
              <a:rPr lang="en-US" baseline="0" dirty="0" smtClean="0">
                <a:latin typeface="Times New Roman" panose="02020603050405020304" pitchFamily="18" charset="0"/>
                <a:cs typeface="Times New Roman" panose="02020603050405020304" pitchFamily="18" charset="0"/>
              </a:rPr>
              <a:t> that build their interest and career paths in an organization. Career development is an essential role of HR for its employees in an organization. the department is tasked with fostering the development and productivity of workers. To achieve this, the HR needs to be positioned in a strategic place in order to enhance communication </a:t>
            </a:r>
            <a:r>
              <a:rPr lang="en-US" baseline="0" dirty="0" err="1" smtClean="0">
                <a:latin typeface="Times New Roman" panose="02020603050405020304" pitchFamily="18" charset="0"/>
                <a:cs typeface="Times New Roman" panose="02020603050405020304" pitchFamily="18" charset="0"/>
              </a:rPr>
              <a:t>amjong</a:t>
            </a:r>
            <a:r>
              <a:rPr lang="en-US" baseline="0" dirty="0" smtClean="0">
                <a:latin typeface="Times New Roman" panose="02020603050405020304" pitchFamily="18" charset="0"/>
                <a:cs typeface="Times New Roman" panose="02020603050405020304" pitchFamily="18" charset="0"/>
              </a:rPr>
              <a:t> departments u=in an organization. </a:t>
            </a:r>
            <a:endParaRPr lang="en-US" dirty="0">
              <a:latin typeface="Times New Roman" panose="02020603050405020304" pitchFamily="18" charset="0"/>
              <a:cs typeface="Times New Roman" panose="02020603050405020304" pitchFamily="18" charset="0"/>
            </a:endParaRPr>
          </a:p>
        </p:txBody>
      </p:sp>
      <p:sp>
        <p:nvSpPr>
          <p:cNvPr id="1048645" name="Slide Number Placeholder 3"/>
          <p:cNvSpPr>
            <a:spLocks noGrp="1"/>
          </p:cNvSpPr>
          <p:nvPr>
            <p:ph type="sldNum" sz="quarter" idx="10"/>
          </p:nvPr>
        </p:nvSpPr>
        <p:spPr/>
        <p:txBody>
          <a:bodyPr/>
          <a:lstStyle/>
          <a:p>
            <a:fld id="{7CC69135-221D-464B-AF00-D7EC1BFAED37}"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8" name="Slide Image Placeholder 1"/>
          <p:cNvSpPr>
            <a:spLocks noGrp="1" noRot="1" noChangeAspect="1"/>
          </p:cNvSpPr>
          <p:nvPr>
            <p:ph type="sldImg"/>
          </p:nvPr>
        </p:nvSpPr>
        <p:spPr/>
      </p:sp>
      <p:sp>
        <p:nvSpPr>
          <p:cNvPr id="1048649"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key responsibility of HRM is to develop</a:t>
            </a:r>
            <a:r>
              <a:rPr lang="en-US" baseline="0" dirty="0" smtClean="0">
                <a:latin typeface="Times New Roman" panose="02020603050405020304" pitchFamily="18" charset="0"/>
                <a:cs typeface="Times New Roman" panose="02020603050405020304" pitchFamily="18" charset="0"/>
              </a:rPr>
              <a:t> both individuals and the organization. They also have the responsibility of implementing programs that improve communication and cooperation among individual </a:t>
            </a:r>
            <a:r>
              <a:rPr lang="en-US" baseline="0" dirty="0" err="1" smtClean="0">
                <a:latin typeface="Times New Roman" panose="02020603050405020304" pitchFamily="18" charset="0"/>
                <a:cs typeface="Times New Roman" panose="02020603050405020304" pitchFamily="18" charset="0"/>
              </a:rPr>
              <a:t>worlers</a:t>
            </a:r>
            <a:r>
              <a:rPr lang="en-US" baseline="0" dirty="0" smtClean="0">
                <a:latin typeface="Times New Roman" panose="02020603050405020304" pitchFamily="18" charset="0"/>
                <a:cs typeface="Times New Roman" panose="02020603050405020304" pitchFamily="18" charset="0"/>
              </a:rPr>
              <a:t> so as to improve development in a organization.  However, key </a:t>
            </a:r>
            <a:r>
              <a:rPr lang="en-US" baseline="0" dirty="0" err="1" smtClean="0">
                <a:latin typeface="Times New Roman" panose="02020603050405020304" pitchFamily="18" charset="0"/>
                <a:cs typeface="Times New Roman" panose="02020603050405020304" pitchFamily="18" charset="0"/>
              </a:rPr>
              <a:t>repsonsibilties</a:t>
            </a:r>
            <a:r>
              <a:rPr lang="en-US" baseline="0" dirty="0" smtClean="0">
                <a:latin typeface="Times New Roman" panose="02020603050405020304" pitchFamily="18" charset="0"/>
                <a:cs typeface="Times New Roman" panose="02020603050405020304" pitchFamily="18" charset="0"/>
              </a:rPr>
              <a:t> are mentioned above. </a:t>
            </a:r>
            <a:endParaRPr lang="en-US" dirty="0">
              <a:latin typeface="Times New Roman" panose="02020603050405020304" pitchFamily="18" charset="0"/>
              <a:cs typeface="Times New Roman" panose="02020603050405020304" pitchFamily="18" charset="0"/>
            </a:endParaRPr>
          </a:p>
        </p:txBody>
      </p:sp>
      <p:sp>
        <p:nvSpPr>
          <p:cNvPr id="1048650" name="Slide Number Placeholder 3"/>
          <p:cNvSpPr>
            <a:spLocks noGrp="1"/>
          </p:cNvSpPr>
          <p:nvPr>
            <p:ph type="sldNum" sz="quarter" idx="10"/>
          </p:nvPr>
        </p:nvSpPr>
        <p:spPr/>
        <p:txBody>
          <a:bodyPr/>
          <a:lstStyle/>
          <a:p>
            <a:fld id="{7CC69135-221D-464B-AF00-D7EC1BFAED37}" type="slidenum">
              <a:rPr lang="en-US" smtClean="0"/>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3" name="Slide Image Placeholder 1"/>
          <p:cNvSpPr>
            <a:spLocks noGrp="1" noRot="1" noChangeAspect="1"/>
          </p:cNvSpPr>
          <p:nvPr>
            <p:ph type="sldImg"/>
          </p:nvPr>
        </p:nvSpPr>
        <p:spPr/>
      </p:sp>
      <p:sp>
        <p:nvSpPr>
          <p:cNvPr id="1048654"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HRM</a:t>
            </a:r>
            <a:r>
              <a:rPr lang="en-US" baseline="0" dirty="0" smtClean="0">
                <a:latin typeface="Times New Roman" panose="02020603050405020304" pitchFamily="18" charset="0"/>
                <a:cs typeface="Times New Roman" panose="02020603050405020304" pitchFamily="18" charset="0"/>
              </a:rPr>
              <a:t> plays a crucial role in planning, developing and administering policies and programs which are aimed at utilizing the organizational human resources. it is the part concerned with people at their work and their relationship with the organization. The roles include: administrative role,  operational actions and strategic HR. </a:t>
            </a:r>
            <a:endParaRPr lang="en-US" dirty="0">
              <a:latin typeface="Times New Roman" panose="02020603050405020304" pitchFamily="18" charset="0"/>
              <a:cs typeface="Times New Roman" panose="02020603050405020304" pitchFamily="18" charset="0"/>
            </a:endParaRPr>
          </a:p>
        </p:txBody>
      </p:sp>
      <p:sp>
        <p:nvSpPr>
          <p:cNvPr id="1048655" name="Slide Number Placeholder 3"/>
          <p:cNvSpPr>
            <a:spLocks noGrp="1"/>
          </p:cNvSpPr>
          <p:nvPr>
            <p:ph type="sldNum" sz="quarter" idx="10"/>
          </p:nvPr>
        </p:nvSpPr>
        <p:spPr/>
        <p:txBody>
          <a:bodyPr/>
          <a:lstStyle/>
          <a:p>
            <a:fld id="{7CC69135-221D-464B-AF00-D7EC1BFAED37}" type="slidenum">
              <a:rPr lang="en-US" smtClean="0"/>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8" name="Slide Image Placeholder 1"/>
          <p:cNvSpPr>
            <a:spLocks noGrp="1" noRot="1" noChangeAspect="1"/>
          </p:cNvSpPr>
          <p:nvPr>
            <p:ph type="sldImg"/>
          </p:nvPr>
        </p:nvSpPr>
        <p:spPr/>
      </p:sp>
      <p:sp>
        <p:nvSpPr>
          <p:cNvPr id="1048659"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This role of HR management is oriented</a:t>
            </a:r>
            <a:r>
              <a:rPr lang="en-US" baseline="0" dirty="0" smtClean="0">
                <a:latin typeface="Times New Roman" panose="02020603050405020304" pitchFamily="18" charset="0"/>
                <a:cs typeface="Times New Roman" panose="02020603050405020304" pitchFamily="18" charset="0"/>
              </a:rPr>
              <a:t> to administer and keep records which include essential legal paperwork and policy implementation.  In the modern times, shifts such as technology and outsourcing have changed this role. Advanced technology has been widely used to change this role and the responsiveness of employees and managers in an organization. Technology is being used in employment applications, and also employee benefits of enrolling for e-learning.  </a:t>
            </a:r>
            <a:endParaRPr lang="en-US" dirty="0">
              <a:latin typeface="Times New Roman" panose="02020603050405020304" pitchFamily="18" charset="0"/>
              <a:cs typeface="Times New Roman" panose="02020603050405020304" pitchFamily="18" charset="0"/>
            </a:endParaRPr>
          </a:p>
        </p:txBody>
      </p:sp>
      <p:sp>
        <p:nvSpPr>
          <p:cNvPr id="1048660" name="Slide Number Placeholder 3"/>
          <p:cNvSpPr>
            <a:spLocks noGrp="1"/>
          </p:cNvSpPr>
          <p:nvPr>
            <p:ph type="sldNum" sz="quarter" idx="10"/>
          </p:nvPr>
        </p:nvSpPr>
        <p:spPr/>
        <p:txBody>
          <a:bodyPr/>
          <a:lstStyle/>
          <a:p>
            <a:fld id="{7CC69135-221D-464B-AF00-D7EC1BFAED37}" type="slidenum">
              <a:rPr lang="en-US" smtClean="0"/>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3" name="Slide Image Placeholder 1"/>
          <p:cNvSpPr>
            <a:spLocks noGrp="1" noRot="1" noChangeAspect="1"/>
          </p:cNvSpPr>
          <p:nvPr>
            <p:ph type="sldImg"/>
          </p:nvPr>
        </p:nvSpPr>
        <p:spPr/>
      </p:sp>
      <p:sp>
        <p:nvSpPr>
          <p:cNvPr id="1048664"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HR</a:t>
            </a:r>
            <a:r>
              <a:rPr lang="en-US" baseline="0" dirty="0" smtClean="0">
                <a:latin typeface="Times New Roman" panose="02020603050405020304" pitchFamily="18" charset="0"/>
                <a:cs typeface="Times New Roman" panose="02020603050405020304" pitchFamily="18" charset="0"/>
              </a:rPr>
              <a:t> champions for employee issue and concerns within an organization. They advocate for the right of the employees in an organization. They set a culture that </a:t>
            </a:r>
            <a:r>
              <a:rPr lang="en-US" baseline="0" dirty="0" err="1" smtClean="0">
                <a:latin typeface="Times New Roman" panose="02020603050405020304" pitchFamily="18" charset="0"/>
                <a:cs typeface="Times New Roman" panose="02020603050405020304" pitchFamily="18" charset="0"/>
              </a:rPr>
              <a:t>forsters</a:t>
            </a:r>
            <a:r>
              <a:rPr lang="en-US" baseline="0" dirty="0" smtClean="0">
                <a:latin typeface="Times New Roman" panose="02020603050405020304" pitchFamily="18" charset="0"/>
                <a:cs typeface="Times New Roman" panose="02020603050405020304" pitchFamily="18" charset="0"/>
              </a:rPr>
              <a:t> better employee relationships. They spend most of the time in crisis management within an organization</a:t>
            </a:r>
            <a:r>
              <a:rPr lang="en-US" baseline="0" dirty="0" smtClean="0"/>
              <a:t>. </a:t>
            </a:r>
            <a:endParaRPr lang="en-US" dirty="0"/>
          </a:p>
        </p:txBody>
      </p:sp>
      <p:sp>
        <p:nvSpPr>
          <p:cNvPr id="1048665" name="Slide Number Placeholder 3"/>
          <p:cNvSpPr>
            <a:spLocks noGrp="1"/>
          </p:cNvSpPr>
          <p:nvPr>
            <p:ph type="sldNum" sz="quarter" idx="10"/>
          </p:nvPr>
        </p:nvSpPr>
        <p:spPr/>
        <p:txBody>
          <a:bodyPr/>
          <a:lstStyle/>
          <a:p>
            <a:fld id="{7CC69135-221D-464B-AF00-D7EC1BFAED37}" type="slidenum">
              <a:rPr lang="en-US" smtClean="0"/>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8" name="Slide Image Placeholder 1"/>
          <p:cNvSpPr>
            <a:spLocks noGrp="1" noRot="1" noChangeAspect="1"/>
          </p:cNvSpPr>
          <p:nvPr>
            <p:ph type="sldImg"/>
          </p:nvPr>
        </p:nvSpPr>
        <p:spPr/>
      </p:sp>
      <p:sp>
        <p:nvSpPr>
          <p:cNvPr id="1048669"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Strategic</a:t>
            </a:r>
            <a:r>
              <a:rPr lang="en-US" baseline="0" dirty="0" smtClean="0">
                <a:latin typeface="Times New Roman" panose="02020603050405020304" pitchFamily="18" charset="0"/>
                <a:cs typeface="Times New Roman" panose="02020603050405020304" pitchFamily="18" charset="0"/>
              </a:rPr>
              <a:t> role of the HR implies that HR professionals are active in addressing business realties and also focusing o the future needs in a business such as compensation strategies and strategic planning. Evaluating the effectiveness of HR is also key in an organization</a:t>
            </a:r>
            <a:r>
              <a:rPr lang="en-US" baseline="0" dirty="0" smtClean="0"/>
              <a:t>.  </a:t>
            </a:r>
            <a:endParaRPr lang="en-US" dirty="0"/>
          </a:p>
        </p:txBody>
      </p:sp>
      <p:sp>
        <p:nvSpPr>
          <p:cNvPr id="1048670" name="Slide Number Placeholder 3"/>
          <p:cNvSpPr>
            <a:spLocks noGrp="1"/>
          </p:cNvSpPr>
          <p:nvPr>
            <p:ph type="sldNum" sz="quarter" idx="10"/>
          </p:nvPr>
        </p:nvSpPr>
        <p:spPr/>
        <p:txBody>
          <a:bodyPr/>
          <a:lstStyle/>
          <a:p>
            <a:fld id="{7CC69135-221D-464B-AF00-D7EC1BFAED37}" type="slidenum">
              <a:rPr lang="en-US" smtClean="0"/>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3" name="Slide Image Placeholder 1"/>
          <p:cNvSpPr>
            <a:spLocks noGrp="1" noRot="1" noChangeAspect="1"/>
          </p:cNvSpPr>
          <p:nvPr>
            <p:ph type="sldImg"/>
          </p:nvPr>
        </p:nvSpPr>
        <p:spPr/>
      </p:sp>
      <p:sp>
        <p:nvSpPr>
          <p:cNvPr id="1048674"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Proper management of employees enhances their growth through satisfaction of</a:t>
            </a:r>
            <a:r>
              <a:rPr lang="en-US" baseline="0" dirty="0" smtClean="0">
                <a:latin typeface="Times New Roman" panose="02020603050405020304" pitchFamily="18" charset="0"/>
                <a:cs typeface="Times New Roman" panose="02020603050405020304" pitchFamily="18" charset="0"/>
              </a:rPr>
              <a:t> their needs. It may be done by providing opportunities for productive employment. Also, HRM  promotes team work among workers by providing a healthy environment for workers.  Individual organizations can benefit for HRM through motivation of employees and employers too.  </a:t>
            </a:r>
            <a:endParaRPr lang="en-US" dirty="0">
              <a:latin typeface="Times New Roman" panose="02020603050405020304" pitchFamily="18" charset="0"/>
              <a:cs typeface="Times New Roman" panose="02020603050405020304" pitchFamily="18" charset="0"/>
            </a:endParaRPr>
          </a:p>
        </p:txBody>
      </p:sp>
      <p:sp>
        <p:nvSpPr>
          <p:cNvPr id="1048675" name="Slide Number Placeholder 3"/>
          <p:cNvSpPr>
            <a:spLocks noGrp="1"/>
          </p:cNvSpPr>
          <p:nvPr>
            <p:ph type="sldNum" sz="quarter" idx="10"/>
          </p:nvPr>
        </p:nvSpPr>
        <p:spPr/>
        <p:txBody>
          <a:bodyPr/>
          <a:lstStyle/>
          <a:p>
            <a:fld id="{7CC69135-221D-464B-AF00-D7EC1BFAED37}" type="slidenum">
              <a:rPr lang="en-US" smtClean="0"/>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0E72AC-C143-483A-AFA2-9DEC09C7086E}" type="datetimeFigureOut">
              <a:rPr lang="en-US" smtClean="0"/>
              <a:t>6/15/2018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E707A0-B18F-49AC-9FA9-28A2F94886C2}" type="slidenum">
              <a:rPr lang="en-US" smtClean="0"/>
              <a:t>‹#›</a:t>
            </a:fld>
            <a:endParaRPr lang="en-US"/>
          </a:p>
        </p:txBody>
      </p:sp>
    </p:spTree>
    <p:extLst>
      <p:ext uri="{BB962C8B-B14F-4D97-AF65-F5344CB8AC3E}">
        <p14:creationId xmlns:p14="http://schemas.microsoft.com/office/powerpoint/2010/main" val="2059022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0E72AC-C143-483A-AFA2-9DEC09C7086E}" type="datetimeFigureOut">
              <a:rPr lang="en-US" smtClean="0"/>
              <a:t>6/15/2018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E707A0-B18F-49AC-9FA9-28A2F94886C2}" type="slidenum">
              <a:rPr lang="en-US" smtClean="0"/>
              <a:t>‹#›</a:t>
            </a:fld>
            <a:endParaRPr lang="en-US"/>
          </a:p>
        </p:txBody>
      </p:sp>
    </p:spTree>
    <p:extLst>
      <p:ext uri="{BB962C8B-B14F-4D97-AF65-F5344CB8AC3E}">
        <p14:creationId xmlns:p14="http://schemas.microsoft.com/office/powerpoint/2010/main" val="2345807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0E72AC-C143-483A-AFA2-9DEC09C7086E}" type="datetimeFigureOut">
              <a:rPr lang="en-US" smtClean="0"/>
              <a:t>6/15/2018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E707A0-B18F-49AC-9FA9-28A2F94886C2}" type="slidenum">
              <a:rPr lang="en-US" smtClean="0"/>
              <a:t>‹#›</a:t>
            </a:fld>
            <a:endParaRPr lang="en-US"/>
          </a:p>
        </p:txBody>
      </p:sp>
    </p:spTree>
    <p:extLst>
      <p:ext uri="{BB962C8B-B14F-4D97-AF65-F5344CB8AC3E}">
        <p14:creationId xmlns:p14="http://schemas.microsoft.com/office/powerpoint/2010/main" val="1785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128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82296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0E72AC-C143-483A-AFA2-9DEC09C7086E}" type="datetimeFigureOut">
              <a:rPr lang="en-US" smtClean="0"/>
              <a:t>6/15/2018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E707A0-B18F-49AC-9FA9-28A2F94886C2}" type="slidenum">
              <a:rPr lang="en-US" smtClean="0"/>
              <a:t>‹#›</a:t>
            </a:fld>
            <a:endParaRPr lang="en-US"/>
          </a:p>
        </p:txBody>
      </p:sp>
    </p:spTree>
    <p:extLst>
      <p:ext uri="{BB962C8B-B14F-4D97-AF65-F5344CB8AC3E}">
        <p14:creationId xmlns:p14="http://schemas.microsoft.com/office/powerpoint/2010/main" val="1492716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0E72AC-C143-483A-AFA2-9DEC09C7086E}" type="datetimeFigureOut">
              <a:rPr lang="en-US" smtClean="0"/>
              <a:t>6/15/2018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E707A0-B18F-49AC-9FA9-28A2F94886C2}" type="slidenum">
              <a:rPr lang="en-US" smtClean="0"/>
              <a:t>‹#›</a:t>
            </a:fld>
            <a:endParaRPr lang="en-US"/>
          </a:p>
        </p:txBody>
      </p:sp>
    </p:spTree>
    <p:extLst>
      <p:ext uri="{BB962C8B-B14F-4D97-AF65-F5344CB8AC3E}">
        <p14:creationId xmlns:p14="http://schemas.microsoft.com/office/powerpoint/2010/main" val="1386954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0E72AC-C143-483A-AFA2-9DEC09C7086E}" type="datetimeFigureOut">
              <a:rPr lang="en-US" smtClean="0"/>
              <a:t>6/15/2018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E707A0-B18F-49AC-9FA9-28A2F94886C2}" type="slidenum">
              <a:rPr lang="en-US" smtClean="0"/>
              <a:t>‹#›</a:t>
            </a:fld>
            <a:endParaRPr lang="en-US"/>
          </a:p>
        </p:txBody>
      </p:sp>
    </p:spTree>
    <p:extLst>
      <p:ext uri="{BB962C8B-B14F-4D97-AF65-F5344CB8AC3E}">
        <p14:creationId xmlns:p14="http://schemas.microsoft.com/office/powerpoint/2010/main" val="2872468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0E72AC-C143-483A-AFA2-9DEC09C7086E}" type="datetimeFigureOut">
              <a:rPr lang="en-US" smtClean="0"/>
              <a:t>6/15/2018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E707A0-B18F-49AC-9FA9-28A2F94886C2}" type="slidenum">
              <a:rPr lang="en-US" smtClean="0"/>
              <a:t>‹#›</a:t>
            </a:fld>
            <a:endParaRPr lang="en-US"/>
          </a:p>
        </p:txBody>
      </p:sp>
    </p:spTree>
    <p:extLst>
      <p:ext uri="{BB962C8B-B14F-4D97-AF65-F5344CB8AC3E}">
        <p14:creationId xmlns:p14="http://schemas.microsoft.com/office/powerpoint/2010/main" val="3500329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0E72AC-C143-483A-AFA2-9DEC09C7086E}" type="datetimeFigureOut">
              <a:rPr lang="en-US" smtClean="0"/>
              <a:t>6/15/2018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E707A0-B18F-49AC-9FA9-28A2F94886C2}" type="slidenum">
              <a:rPr lang="en-US" smtClean="0"/>
              <a:t>‹#›</a:t>
            </a:fld>
            <a:endParaRPr lang="en-US"/>
          </a:p>
        </p:txBody>
      </p:sp>
    </p:spTree>
    <p:extLst>
      <p:ext uri="{BB962C8B-B14F-4D97-AF65-F5344CB8AC3E}">
        <p14:creationId xmlns:p14="http://schemas.microsoft.com/office/powerpoint/2010/main" val="3286831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0E72AC-C143-483A-AFA2-9DEC09C7086E}" type="datetimeFigureOut">
              <a:rPr lang="en-US" smtClean="0"/>
              <a:t>6/15/2018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E707A0-B18F-49AC-9FA9-28A2F94886C2}" type="slidenum">
              <a:rPr lang="en-US" smtClean="0"/>
              <a:t>‹#›</a:t>
            </a:fld>
            <a:endParaRPr lang="en-US"/>
          </a:p>
        </p:txBody>
      </p:sp>
    </p:spTree>
    <p:extLst>
      <p:ext uri="{BB962C8B-B14F-4D97-AF65-F5344CB8AC3E}">
        <p14:creationId xmlns:p14="http://schemas.microsoft.com/office/powerpoint/2010/main" val="3809275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0E72AC-C143-483A-AFA2-9DEC09C7086E}" type="datetimeFigureOut">
              <a:rPr lang="en-US" smtClean="0"/>
              <a:t>6/15/2018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E707A0-B18F-49AC-9FA9-28A2F94886C2}" type="slidenum">
              <a:rPr lang="en-US" smtClean="0"/>
              <a:t>‹#›</a:t>
            </a:fld>
            <a:endParaRPr lang="en-US"/>
          </a:p>
        </p:txBody>
      </p:sp>
    </p:spTree>
    <p:extLst>
      <p:ext uri="{BB962C8B-B14F-4D97-AF65-F5344CB8AC3E}">
        <p14:creationId xmlns:p14="http://schemas.microsoft.com/office/powerpoint/2010/main" val="3893348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1"/>
            <a:ext cx="36576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12800" y="274641"/>
            <a:ext cx="10769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0E72AC-C143-483A-AFA2-9DEC09C7086E}" type="datetimeFigureOut">
              <a:rPr lang="en-US" smtClean="0"/>
              <a:t>6/15/2018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E707A0-B18F-49AC-9FA9-28A2F94886C2}" type="slidenum">
              <a:rPr lang="en-US" smtClean="0"/>
              <a:t>‹#›</a:t>
            </a:fld>
            <a:endParaRPr lang="en-US"/>
          </a:p>
        </p:txBody>
      </p:sp>
    </p:spTree>
    <p:extLst>
      <p:ext uri="{BB962C8B-B14F-4D97-AF65-F5344CB8AC3E}">
        <p14:creationId xmlns:p14="http://schemas.microsoft.com/office/powerpoint/2010/main" val="428196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0E72AC-C143-483A-AFA2-9DEC09C7086E}" type="datetimeFigureOut">
              <a:rPr lang="en-US" smtClean="0"/>
              <a:t>6/15/2018</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E707A0-B18F-49AC-9FA9-28A2F94886C2}" type="slidenum">
              <a:rPr lang="en-US" smtClean="0"/>
              <a:t>‹#›</a:t>
            </a:fld>
            <a:endParaRPr lang="en-US"/>
          </a:p>
        </p:txBody>
      </p:sp>
    </p:spTree>
    <p:extLst>
      <p:ext uri="{BB962C8B-B14F-4D97-AF65-F5344CB8AC3E}">
        <p14:creationId xmlns:p14="http://schemas.microsoft.com/office/powerpoint/2010/main" val="37009038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9" name="Title 1"/>
          <p:cNvSpPr>
            <a:spLocks noGrp="1"/>
          </p:cNvSpPr>
          <p:nvPr>
            <p:ph type="ctrTitle"/>
          </p:nvPr>
        </p:nvSpPr>
        <p:spPr/>
        <p:txBody>
          <a:bodyPr>
            <a:normAutofit/>
          </a:bodyPr>
          <a:lstStyle/>
          <a:p>
            <a:r>
              <a:rPr lang="en-US" dirty="0" smtClean="0">
                <a:latin typeface="Times New Roman" panose="02020603050405020304" pitchFamily="18" charset="0"/>
                <a:cs typeface="Times New Roman" panose="02020603050405020304" pitchFamily="18" charset="0"/>
              </a:rPr>
              <a:t>HUMAN RESOURCE MANAGEMENT AND DEVELOPMENT </a:t>
            </a:r>
            <a:endParaRPr lang="en-US" dirty="0">
              <a:latin typeface="Times New Roman" panose="02020603050405020304" pitchFamily="18" charset="0"/>
              <a:cs typeface="Times New Roman" panose="02020603050405020304" pitchFamily="18" charset="0"/>
            </a:endParaRPr>
          </a:p>
        </p:txBody>
      </p:sp>
      <p:sp>
        <p:nvSpPr>
          <p:cNvPr id="1048600" name="Subtitle 2"/>
          <p:cNvSpPr>
            <a:spLocks noGrp="1"/>
          </p:cNvSpPr>
          <p:nvPr>
            <p:ph type="subTitle" idx="1"/>
          </p:nvPr>
        </p:nvSpPr>
        <p:spPr/>
        <p:txBody>
          <a:bodyPr>
            <a:normAutofit/>
          </a:bodyPr>
          <a:lstStyle/>
          <a:p>
            <a:r>
              <a:rPr lang="en-US" sz="3200" dirty="0" smtClean="0">
                <a:latin typeface="Times New Roman" panose="02020603050405020304" pitchFamily="18" charset="0"/>
                <a:cs typeface="Times New Roman" panose="02020603050405020304" pitchFamily="18" charset="0"/>
              </a:rPr>
              <a:t>THEMES </a:t>
            </a:r>
            <a:endParaRPr lang="en-US" sz="3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6"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SCOPE OF HRM</a:t>
            </a:r>
            <a:endParaRPr lang="en-US" dirty="0">
              <a:latin typeface="Times New Roman" panose="02020603050405020304" pitchFamily="18" charset="0"/>
              <a:cs typeface="Times New Roman" panose="02020603050405020304" pitchFamily="18" charset="0"/>
            </a:endParaRPr>
          </a:p>
        </p:txBody>
      </p:sp>
      <p:sp>
        <p:nvSpPr>
          <p:cNvPr id="1048607"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Human resource planning</a:t>
            </a:r>
          </a:p>
          <a:p>
            <a:r>
              <a:rPr lang="en-US" dirty="0" smtClean="0">
                <a:latin typeface="Times New Roman" panose="02020603050405020304" pitchFamily="18" charset="0"/>
                <a:cs typeface="Times New Roman" panose="02020603050405020304" pitchFamily="18" charset="0"/>
              </a:rPr>
              <a:t>Staff selection and criteria</a:t>
            </a:r>
          </a:p>
          <a:p>
            <a:r>
              <a:rPr lang="en-US" dirty="0" smtClean="0">
                <a:latin typeface="Times New Roman" panose="02020603050405020304" pitchFamily="18" charset="0"/>
                <a:cs typeface="Times New Roman" panose="02020603050405020304" pitchFamily="18" charset="0"/>
              </a:rPr>
              <a:t>Development and training</a:t>
            </a:r>
          </a:p>
          <a:p>
            <a:r>
              <a:rPr lang="en-US" dirty="0" smtClean="0">
                <a:latin typeface="Times New Roman" panose="02020603050405020304" pitchFamily="18" charset="0"/>
                <a:cs typeface="Times New Roman" panose="02020603050405020304" pitchFamily="18" charset="0"/>
              </a:rPr>
              <a:t>The development of an organization</a:t>
            </a:r>
          </a:p>
          <a:p>
            <a:r>
              <a:rPr lang="en-US" dirty="0" smtClean="0">
                <a:latin typeface="Times New Roman" panose="02020603050405020304" pitchFamily="18" charset="0"/>
                <a:cs typeface="Times New Roman" panose="02020603050405020304" pitchFamily="18" charset="0"/>
              </a:rPr>
              <a:t>Compensation and the benefits</a:t>
            </a:r>
          </a:p>
          <a:p>
            <a:r>
              <a:rPr lang="en-US" dirty="0" smtClean="0">
                <a:latin typeface="Times New Roman" panose="02020603050405020304" pitchFamily="18" charset="0"/>
                <a:cs typeface="Times New Roman" panose="02020603050405020304" pitchFamily="18" charset="0"/>
              </a:rPr>
              <a:t>Union relations</a:t>
            </a:r>
          </a:p>
          <a:p>
            <a:r>
              <a:rPr lang="en-US" dirty="0" smtClean="0">
                <a:latin typeface="Times New Roman" panose="02020603050405020304" pitchFamily="18" charset="0"/>
                <a:cs typeface="Times New Roman" panose="02020603050405020304" pitchFamily="18" charset="0"/>
              </a:rPr>
              <a:t> Assistance of employees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EVOLUTION OF HRM</a:t>
            </a:r>
            <a:endParaRPr lang="en-US" dirty="0">
              <a:latin typeface="Times New Roman" panose="02020603050405020304" pitchFamily="18" charset="0"/>
              <a:cs typeface="Times New Roman" panose="02020603050405020304" pitchFamily="18" charset="0"/>
            </a:endParaRPr>
          </a:p>
        </p:txBody>
      </p:sp>
      <p:sp>
        <p:nvSpPr>
          <p:cNvPr id="1048612" name="Content Placeholder 2"/>
          <p:cNvSpPr>
            <a:spLocks noGrp="1"/>
          </p:cNvSpPr>
          <p:nvPr>
            <p:ph idx="1"/>
          </p:nvPr>
        </p:nvSpPr>
        <p:spPr/>
        <p:txBody>
          <a:bodyPr>
            <a:normAutofit lnSpcReduction="10000"/>
          </a:bodyPr>
          <a:lstStyle/>
          <a:p>
            <a:pPr>
              <a:lnSpc>
                <a:spcPct val="150000"/>
              </a:lnSpc>
            </a:pPr>
            <a:r>
              <a:rPr lang="en-US" dirty="0" smtClean="0">
                <a:latin typeface="Times New Roman" panose="02020603050405020304" pitchFamily="18" charset="0"/>
                <a:cs typeface="Times New Roman" panose="02020603050405020304" pitchFamily="18" charset="0"/>
              </a:rPr>
              <a:t>HR often has involved in administrative and compliance roles</a:t>
            </a:r>
          </a:p>
          <a:p>
            <a:pPr>
              <a:lnSpc>
                <a:spcPct val="150000"/>
              </a:lnSpc>
            </a:pPr>
            <a:r>
              <a:rPr lang="en-US" dirty="0" smtClean="0">
                <a:latin typeface="Times New Roman" panose="02020603050405020304" pitchFamily="18" charset="0"/>
                <a:cs typeface="Times New Roman" panose="02020603050405020304" pitchFamily="18" charset="0"/>
              </a:rPr>
              <a:t>Globalization has changed this mindset</a:t>
            </a:r>
          </a:p>
          <a:p>
            <a:pPr>
              <a:lnSpc>
                <a:spcPct val="150000"/>
              </a:lnSpc>
            </a:pPr>
            <a:r>
              <a:rPr lang="en-US" dirty="0" smtClean="0">
                <a:latin typeface="Times New Roman" panose="02020603050405020304" pitchFamily="18" charset="0"/>
                <a:cs typeface="Times New Roman" panose="02020603050405020304" pitchFamily="18" charset="0"/>
              </a:rPr>
              <a:t>Strategic management of human resource is now the new approach</a:t>
            </a:r>
          </a:p>
          <a:p>
            <a:pPr>
              <a:lnSpc>
                <a:spcPct val="150000"/>
              </a:lnSpc>
            </a:pPr>
            <a:r>
              <a:rPr lang="en-US" dirty="0" smtClean="0">
                <a:latin typeface="Times New Roman" panose="02020603050405020304" pitchFamily="18" charset="0"/>
                <a:cs typeface="Times New Roman" panose="02020603050405020304" pitchFamily="18" charset="0"/>
              </a:rPr>
              <a:t>HR is being viewed as a crucial factor in promoting competitiveness and performance in an organization</a:t>
            </a:r>
          </a:p>
          <a:p>
            <a:pPr marL="0" indent="0">
              <a:lnSpc>
                <a:spcPct val="150000"/>
              </a:lnSpc>
              <a:buNone/>
            </a:pP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PRINCIPLES OF HRM </a:t>
            </a:r>
            <a:endParaRPr lang="en-US" dirty="0">
              <a:latin typeface="Times New Roman" panose="02020603050405020304" pitchFamily="18" charset="0"/>
              <a:cs typeface="Times New Roman" panose="02020603050405020304" pitchFamily="18" charset="0"/>
            </a:endParaRPr>
          </a:p>
        </p:txBody>
      </p:sp>
      <p:sp>
        <p:nvSpPr>
          <p:cNvPr id="1048617"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Paramount principle is recognizing that human resources are important assets of an organization</a:t>
            </a:r>
          </a:p>
          <a:p>
            <a:r>
              <a:rPr lang="en-US" dirty="0" smtClean="0">
                <a:latin typeface="Times New Roman" panose="02020603050405020304" pitchFamily="18" charset="0"/>
                <a:cs typeface="Times New Roman" panose="02020603050405020304" pitchFamily="18" charset="0"/>
              </a:rPr>
              <a:t>Michael Armstrong states another principle</a:t>
            </a:r>
          </a:p>
          <a:p>
            <a:r>
              <a:rPr lang="en-US" dirty="0" smtClean="0">
                <a:latin typeface="Times New Roman" panose="02020603050405020304" pitchFamily="18" charset="0"/>
                <a:cs typeface="Times New Roman" panose="02020603050405020304" pitchFamily="18" charset="0"/>
              </a:rPr>
              <a:t>States that the success of a business “can be achieved if  the personnel policies and procedures of the enterprise are closely linked with achieving corporate objectives and strategic plans</a:t>
            </a:r>
          </a:p>
          <a:p>
            <a:r>
              <a:rPr lang="en-US" dirty="0" smtClean="0">
                <a:latin typeface="Times New Roman" panose="02020603050405020304" pitchFamily="18" charset="0"/>
                <a:cs typeface="Times New Roman" panose="02020603050405020304" pitchFamily="18" charset="0"/>
              </a:rPr>
              <a:t>They at maintaining the culture of an organization  </a:t>
            </a:r>
          </a:p>
          <a:p>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OBJECTIVES OF HRM</a:t>
            </a:r>
            <a:endParaRPr lang="en-US" dirty="0">
              <a:latin typeface="Times New Roman" panose="02020603050405020304" pitchFamily="18" charset="0"/>
              <a:cs typeface="Times New Roman" panose="02020603050405020304" pitchFamily="18" charset="0"/>
            </a:endParaRPr>
          </a:p>
        </p:txBody>
      </p:sp>
      <p:sp>
        <p:nvSpPr>
          <p:cNvPr id="1048622"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Ensure the availability of a workforce that are competent and willing to foster an organization</a:t>
            </a:r>
          </a:p>
          <a:p>
            <a:pPr>
              <a:lnSpc>
                <a:spcPct val="150000"/>
              </a:lnSpc>
            </a:pPr>
            <a:r>
              <a:rPr lang="en-US" dirty="0" smtClean="0">
                <a:latin typeface="Times New Roman" panose="02020603050405020304" pitchFamily="18" charset="0"/>
                <a:cs typeface="Times New Roman" panose="02020603050405020304" pitchFamily="18" charset="0"/>
              </a:rPr>
              <a:t>The objectives are shaped into four </a:t>
            </a:r>
          </a:p>
          <a:p>
            <a:pPr>
              <a:lnSpc>
                <a:spcPct val="150000"/>
              </a:lnSpc>
            </a:pPr>
            <a:r>
              <a:rPr lang="en-US" dirty="0" smtClean="0">
                <a:latin typeface="Times New Roman" panose="02020603050405020304" pitchFamily="18" charset="0"/>
                <a:cs typeface="Times New Roman" panose="02020603050405020304" pitchFamily="18" charset="0"/>
              </a:rPr>
              <a:t>Societal, organizational, personal and functional</a:t>
            </a:r>
          </a:p>
          <a:p>
            <a:pPr>
              <a:lnSpc>
                <a:spcPct val="150000"/>
              </a:lnSpc>
            </a:pPr>
            <a:r>
              <a:rPr lang="en-US" dirty="0" smtClean="0">
                <a:latin typeface="Times New Roman" panose="02020603050405020304" pitchFamily="18" charset="0"/>
                <a:cs typeface="Times New Roman" panose="02020603050405020304" pitchFamily="18" charset="0"/>
              </a:rPr>
              <a:t>All aim at the success of an organization</a:t>
            </a:r>
          </a:p>
          <a:p>
            <a:pPr>
              <a:lnSpc>
                <a:spcPct val="150000"/>
              </a:lnSpc>
            </a:pPr>
            <a:endParaRPr lang="en-US" dirty="0" smtClean="0">
              <a:latin typeface="Times New Roman" panose="02020603050405020304" pitchFamily="18" charset="0"/>
              <a:cs typeface="Times New Roman" panose="02020603050405020304" pitchFamily="18" charset="0"/>
            </a:endParaRPr>
          </a:p>
          <a:p>
            <a:pPr>
              <a:lnSpc>
                <a:spcPct val="150000"/>
              </a:lnSpc>
            </a:pP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6"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HRM STRUCTURE</a:t>
            </a:r>
            <a:endParaRPr lang="en-US" dirty="0">
              <a:latin typeface="Times New Roman" panose="02020603050405020304" pitchFamily="18" charset="0"/>
              <a:cs typeface="Times New Roman" panose="02020603050405020304" pitchFamily="18" charset="0"/>
            </a:endParaRPr>
          </a:p>
        </p:txBody>
      </p:sp>
      <p:sp>
        <p:nvSpPr>
          <p:cNvPr id="1048627" name="Content Placeholder 2"/>
          <p:cNvSpPr>
            <a:spLocks noGrp="1"/>
          </p:cNvSpPr>
          <p:nvPr>
            <p:ph idx="1"/>
          </p:nvPr>
        </p:nvSpPr>
        <p:spPr/>
        <p:txBody>
          <a:bodyPr>
            <a:normAutofit lnSpcReduction="10000"/>
          </a:bodyPr>
          <a:lstStyle/>
          <a:p>
            <a:pPr>
              <a:lnSpc>
                <a:spcPct val="150000"/>
              </a:lnSpc>
            </a:pPr>
            <a:r>
              <a:rPr lang="en-US" dirty="0" smtClean="0">
                <a:latin typeface="Times New Roman" panose="02020603050405020304" pitchFamily="18" charset="0"/>
                <a:cs typeface="Times New Roman" panose="02020603050405020304" pitchFamily="18" charset="0"/>
              </a:rPr>
              <a:t>HRM responsibilities are divided into three areas</a:t>
            </a:r>
          </a:p>
          <a:p>
            <a:pPr>
              <a:lnSpc>
                <a:spcPct val="150000"/>
              </a:lnSpc>
            </a:pPr>
            <a:r>
              <a:rPr lang="en-US" dirty="0" smtClean="0">
                <a:latin typeface="Times New Roman" panose="02020603050405020304" pitchFamily="18" charset="0"/>
                <a:cs typeface="Times New Roman" panose="02020603050405020304" pitchFamily="18" charset="0"/>
              </a:rPr>
              <a:t>Individual organizational career, organizational development, and responsibility of managing career development</a:t>
            </a:r>
          </a:p>
          <a:p>
            <a:pPr>
              <a:lnSpc>
                <a:spcPct val="150000"/>
              </a:lnSpc>
            </a:pPr>
            <a:r>
              <a:rPr lang="en-US" dirty="0" smtClean="0">
                <a:latin typeface="Times New Roman" panose="02020603050405020304" pitchFamily="18" charset="0"/>
                <a:cs typeface="Times New Roman" panose="02020603050405020304" pitchFamily="18" charset="0"/>
              </a:rPr>
              <a:t>They all play a fundamental role in nurturing an organization</a:t>
            </a:r>
          </a:p>
          <a:p>
            <a:pPr>
              <a:lnSpc>
                <a:spcPct val="150000"/>
              </a:lnSpc>
            </a:pPr>
            <a:r>
              <a:rPr lang="en-US" dirty="0" smtClean="0">
                <a:latin typeface="Times New Roman" panose="02020603050405020304" pitchFamily="18" charset="0"/>
                <a:cs typeface="Times New Roman" panose="02020603050405020304" pitchFamily="18" charset="0"/>
              </a:rPr>
              <a:t>The structure also aimed at promoting the culture of an organization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1"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INDIVIDUAL ORGANIZATION AND CAREER</a:t>
            </a:r>
            <a:endParaRPr lang="en-US" dirty="0">
              <a:latin typeface="Times New Roman" panose="02020603050405020304" pitchFamily="18" charset="0"/>
              <a:cs typeface="Times New Roman" panose="02020603050405020304" pitchFamily="18" charset="0"/>
            </a:endParaRPr>
          </a:p>
        </p:txBody>
      </p:sp>
      <p:sp>
        <p:nvSpPr>
          <p:cNvPr id="1048632"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Entails helping employees identify their strengths and weakness</a:t>
            </a:r>
          </a:p>
          <a:p>
            <a:pPr>
              <a:lnSpc>
                <a:spcPct val="150000"/>
              </a:lnSpc>
            </a:pPr>
            <a:r>
              <a:rPr lang="en-US" dirty="0" smtClean="0">
                <a:latin typeface="Times New Roman" panose="02020603050405020304" pitchFamily="18" charset="0"/>
                <a:cs typeface="Times New Roman" panose="02020603050405020304" pitchFamily="18" charset="0"/>
              </a:rPr>
              <a:t>Also helps them to change their shortcomings</a:t>
            </a:r>
          </a:p>
          <a:p>
            <a:pPr>
              <a:lnSpc>
                <a:spcPct val="150000"/>
              </a:lnSpc>
            </a:pPr>
            <a:r>
              <a:rPr lang="en-US" dirty="0" smtClean="0">
                <a:latin typeface="Times New Roman" panose="02020603050405020304" pitchFamily="18" charset="0"/>
                <a:cs typeface="Times New Roman" panose="02020603050405020304" pitchFamily="18" charset="0"/>
              </a:rPr>
              <a:t>Also helps bring the best contribution to the organization</a:t>
            </a:r>
          </a:p>
          <a:p>
            <a:pPr>
              <a:lnSpc>
                <a:spcPct val="150000"/>
              </a:lnSpc>
            </a:pPr>
            <a:r>
              <a:rPr lang="en-US" dirty="0" smtClean="0">
                <a:latin typeface="Times New Roman" panose="02020603050405020304" pitchFamily="18" charset="0"/>
                <a:cs typeface="Times New Roman" panose="02020603050405020304" pitchFamily="18" charset="0"/>
              </a:rPr>
              <a:t>The duties are carried out in a variety of activities</a:t>
            </a:r>
          </a:p>
          <a:p>
            <a:pPr>
              <a:lnSpc>
                <a:spcPct val="150000"/>
              </a:lnSpc>
            </a:pPr>
            <a:r>
              <a:rPr lang="en-US" dirty="0" smtClean="0">
                <a:latin typeface="Times New Roman" panose="02020603050405020304" pitchFamily="18" charset="0"/>
                <a:cs typeface="Times New Roman" panose="02020603050405020304" pitchFamily="18" charset="0"/>
              </a:rPr>
              <a:t>They include: performance reviews, training and testing</a:t>
            </a:r>
          </a:p>
          <a:p>
            <a:pPr>
              <a:lnSpc>
                <a:spcPct val="150000"/>
              </a:lnSpc>
            </a:pP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6"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ORGANIZATIONAL DEVELOPMENT</a:t>
            </a:r>
            <a:endParaRPr lang="en-US" dirty="0">
              <a:latin typeface="Times New Roman" panose="02020603050405020304" pitchFamily="18" charset="0"/>
              <a:cs typeface="Times New Roman" panose="02020603050405020304" pitchFamily="18" charset="0"/>
            </a:endParaRPr>
          </a:p>
        </p:txBody>
      </p:sp>
      <p:sp>
        <p:nvSpPr>
          <p:cNvPr id="1048637"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Focuses on promoting a successful team that utilizes the human resources for  better output</a:t>
            </a:r>
          </a:p>
          <a:p>
            <a:pPr>
              <a:lnSpc>
                <a:spcPct val="150000"/>
              </a:lnSpc>
            </a:pPr>
            <a:r>
              <a:rPr lang="en-US" dirty="0" smtClean="0">
                <a:latin typeface="Times New Roman" panose="02020603050405020304" pitchFamily="18" charset="0"/>
                <a:cs typeface="Times New Roman" panose="02020603050405020304" pitchFamily="18" charset="0"/>
              </a:rPr>
              <a:t>Larger business strategies are realized through this</a:t>
            </a:r>
          </a:p>
          <a:p>
            <a:pPr>
              <a:lnSpc>
                <a:spcPct val="150000"/>
              </a:lnSpc>
            </a:pPr>
            <a:r>
              <a:rPr lang="en-US" dirty="0" smtClean="0">
                <a:latin typeface="Times New Roman" panose="02020603050405020304" pitchFamily="18" charset="0"/>
                <a:cs typeface="Times New Roman" panose="02020603050405020304" pitchFamily="18" charset="0"/>
              </a:rPr>
              <a:t>They have an important duty in an organization</a:t>
            </a:r>
          </a:p>
          <a:p>
            <a:pPr>
              <a:lnSpc>
                <a:spcPct val="150000"/>
              </a:lnSpc>
            </a:pPr>
            <a:r>
              <a:rPr lang="en-US" dirty="0" smtClean="0">
                <a:latin typeface="Times New Roman" panose="02020603050405020304" pitchFamily="18" charset="0"/>
                <a:cs typeface="Times New Roman" panose="02020603050405020304" pitchFamily="18" charset="0"/>
              </a:rPr>
              <a:t>They have a duty to create and maintain of a change program</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1"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REASPONSIBILITY OF MANAGING CAREER DEVELOPMENT</a:t>
            </a:r>
            <a:endParaRPr lang="en-US" dirty="0">
              <a:latin typeface="Times New Roman" panose="02020603050405020304" pitchFamily="18" charset="0"/>
              <a:cs typeface="Times New Roman" panose="02020603050405020304" pitchFamily="18" charset="0"/>
            </a:endParaRPr>
          </a:p>
        </p:txBody>
      </p:sp>
      <p:sp>
        <p:nvSpPr>
          <p:cNvPr id="1048642"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Entails providing individuals jobs and career paths that match their interests within the organization</a:t>
            </a:r>
          </a:p>
          <a:p>
            <a:r>
              <a:rPr lang="en-US" dirty="0" smtClean="0">
                <a:latin typeface="Times New Roman" panose="02020603050405020304" pitchFamily="18" charset="0"/>
                <a:cs typeface="Times New Roman" panose="02020603050405020304" pitchFamily="18" charset="0"/>
              </a:rPr>
              <a:t>These functions are positioned as key functions of an organization</a:t>
            </a:r>
          </a:p>
          <a:p>
            <a:r>
              <a:rPr lang="en-US" dirty="0" smtClean="0">
                <a:latin typeface="Times New Roman" panose="02020603050405020304" pitchFamily="18" charset="0"/>
                <a:cs typeface="Times New Roman" panose="02020603050405020304" pitchFamily="18" charset="0"/>
              </a:rPr>
              <a:t>Tasked with managing the productivity and development of employees</a:t>
            </a:r>
          </a:p>
          <a:p>
            <a:r>
              <a:rPr lang="en-US" dirty="0" smtClean="0">
                <a:latin typeface="Times New Roman" panose="02020603050405020304" pitchFamily="18" charset="0"/>
                <a:cs typeface="Times New Roman" panose="02020603050405020304" pitchFamily="18" charset="0"/>
              </a:rPr>
              <a:t>The HR department needs to be positioned in a strategic place</a:t>
            </a:r>
          </a:p>
          <a:p>
            <a:r>
              <a:rPr lang="en-US" dirty="0" smtClean="0">
                <a:latin typeface="Times New Roman" panose="02020603050405020304" pitchFamily="18" charset="0"/>
                <a:cs typeface="Times New Roman" panose="02020603050405020304" pitchFamily="18" charset="0"/>
              </a:rPr>
              <a:t>This ensures they communicate with all other departments in an organization</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6"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KEY RESPONSIBILITIES</a:t>
            </a:r>
            <a:endParaRPr lang="en-US" dirty="0">
              <a:latin typeface="Times New Roman" panose="02020603050405020304" pitchFamily="18" charset="0"/>
              <a:cs typeface="Times New Roman" panose="02020603050405020304" pitchFamily="18" charset="0"/>
            </a:endParaRPr>
          </a:p>
        </p:txBody>
      </p:sp>
      <p:sp>
        <p:nvSpPr>
          <p:cNvPr id="1048647"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Key responsibilities include</a:t>
            </a:r>
          </a:p>
          <a:p>
            <a:r>
              <a:rPr lang="en-US" dirty="0" smtClean="0">
                <a:latin typeface="Times New Roman" panose="02020603050405020304" pitchFamily="18" charset="0"/>
                <a:cs typeface="Times New Roman" panose="02020603050405020304" pitchFamily="18" charset="0"/>
              </a:rPr>
              <a:t>Job analysis and staffing</a:t>
            </a:r>
          </a:p>
          <a:p>
            <a:r>
              <a:rPr lang="en-US" dirty="0" smtClean="0">
                <a:latin typeface="Times New Roman" panose="02020603050405020304" pitchFamily="18" charset="0"/>
                <a:cs typeface="Times New Roman" panose="02020603050405020304" pitchFamily="18" charset="0"/>
              </a:rPr>
              <a:t>Organization and utilization of workforce</a:t>
            </a:r>
          </a:p>
          <a:p>
            <a:r>
              <a:rPr lang="en-US" dirty="0" smtClean="0">
                <a:latin typeface="Times New Roman" panose="02020603050405020304" pitchFamily="18" charset="0"/>
                <a:cs typeface="Times New Roman" panose="02020603050405020304" pitchFamily="18" charset="0"/>
              </a:rPr>
              <a:t>Measurement and appraisal of workforce performance</a:t>
            </a:r>
          </a:p>
          <a:p>
            <a:r>
              <a:rPr lang="en-US" dirty="0" smtClean="0">
                <a:latin typeface="Times New Roman" panose="02020603050405020304" pitchFamily="18" charset="0"/>
                <a:cs typeface="Times New Roman" panose="02020603050405020304" pitchFamily="18" charset="0"/>
              </a:rPr>
              <a:t>Implementing reward culture for the workers</a:t>
            </a:r>
          </a:p>
          <a:p>
            <a:r>
              <a:rPr lang="en-US" dirty="0" smtClean="0">
                <a:latin typeface="Times New Roman" panose="02020603050405020304" pitchFamily="18" charset="0"/>
                <a:cs typeface="Times New Roman" panose="02020603050405020304" pitchFamily="18" charset="0"/>
              </a:rPr>
              <a:t> developing workers professionally</a:t>
            </a:r>
          </a:p>
          <a:p>
            <a:r>
              <a:rPr lang="en-US" dirty="0" smtClean="0">
                <a:latin typeface="Times New Roman" panose="02020603050405020304" pitchFamily="18" charset="0"/>
                <a:cs typeface="Times New Roman" panose="02020603050405020304" pitchFamily="18" charset="0"/>
              </a:rPr>
              <a:t>Maintenance of the workforce</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1"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ROLE OF HRM</a:t>
            </a:r>
            <a:endParaRPr lang="en-US" dirty="0">
              <a:latin typeface="Times New Roman" panose="02020603050405020304" pitchFamily="18" charset="0"/>
              <a:cs typeface="Times New Roman" panose="02020603050405020304" pitchFamily="18" charset="0"/>
            </a:endParaRPr>
          </a:p>
        </p:txBody>
      </p:sp>
      <p:sp>
        <p:nvSpPr>
          <p:cNvPr id="1048652"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Plan, develop and administer the needed policies</a:t>
            </a:r>
          </a:p>
          <a:p>
            <a:pPr>
              <a:lnSpc>
                <a:spcPct val="150000"/>
              </a:lnSpc>
            </a:pPr>
            <a:r>
              <a:rPr lang="en-US" dirty="0" smtClean="0">
                <a:latin typeface="Times New Roman" panose="02020603050405020304" pitchFamily="18" charset="0"/>
                <a:cs typeface="Times New Roman" panose="02020603050405020304" pitchFamily="18" charset="0"/>
              </a:rPr>
              <a:t>Currently, they are classified into three</a:t>
            </a:r>
          </a:p>
          <a:p>
            <a:pPr>
              <a:lnSpc>
                <a:spcPct val="150000"/>
              </a:lnSpc>
            </a:pPr>
            <a:r>
              <a:rPr lang="en-US" dirty="0" smtClean="0">
                <a:latin typeface="Times New Roman" panose="02020603050405020304" pitchFamily="18" charset="0"/>
                <a:cs typeface="Times New Roman" panose="02020603050405020304" pitchFamily="18" charset="0"/>
              </a:rPr>
              <a:t>Administrative</a:t>
            </a:r>
          </a:p>
          <a:p>
            <a:pPr>
              <a:lnSpc>
                <a:spcPct val="150000"/>
              </a:lnSpc>
            </a:pPr>
            <a:r>
              <a:rPr lang="en-US" dirty="0" smtClean="0">
                <a:latin typeface="Times New Roman" panose="02020603050405020304" pitchFamily="18" charset="0"/>
                <a:cs typeface="Times New Roman" panose="02020603050405020304" pitchFamily="18" charset="0"/>
              </a:rPr>
              <a:t>Operational actions</a:t>
            </a:r>
          </a:p>
          <a:p>
            <a:pPr>
              <a:lnSpc>
                <a:spcPct val="150000"/>
              </a:lnSpc>
            </a:pPr>
            <a:r>
              <a:rPr lang="en-US" dirty="0" smtClean="0">
                <a:latin typeface="Times New Roman" panose="02020603050405020304" pitchFamily="18" charset="0"/>
                <a:cs typeface="Times New Roman" panose="02020603050405020304" pitchFamily="18" charset="0"/>
              </a:rPr>
              <a:t>Strategic HR</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6"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ADMINISTARTIVE ROLE</a:t>
            </a:r>
            <a:endParaRPr lang="en-US" dirty="0">
              <a:latin typeface="Times New Roman" panose="02020603050405020304" pitchFamily="18" charset="0"/>
              <a:cs typeface="Times New Roman" panose="02020603050405020304" pitchFamily="18" charset="0"/>
            </a:endParaRPr>
          </a:p>
        </p:txBody>
      </p:sp>
      <p:sp>
        <p:nvSpPr>
          <p:cNvPr id="1048657"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Globalization has changed this field for the better</a:t>
            </a:r>
          </a:p>
          <a:p>
            <a:pPr>
              <a:lnSpc>
                <a:spcPct val="150000"/>
              </a:lnSpc>
            </a:pPr>
            <a:r>
              <a:rPr lang="en-US" dirty="0" smtClean="0">
                <a:latin typeface="Times New Roman" panose="02020603050405020304" pitchFamily="18" charset="0"/>
                <a:cs typeface="Times New Roman" panose="02020603050405020304" pitchFamily="18" charset="0"/>
              </a:rPr>
              <a:t>Personal practices are now developed</a:t>
            </a:r>
          </a:p>
          <a:p>
            <a:pPr>
              <a:lnSpc>
                <a:spcPct val="150000"/>
              </a:lnSpc>
            </a:pPr>
            <a:r>
              <a:rPr lang="en-US" dirty="0" smtClean="0">
                <a:latin typeface="Times New Roman" panose="02020603050405020304" pitchFamily="18" charset="0"/>
                <a:cs typeface="Times New Roman" panose="02020603050405020304" pitchFamily="18" charset="0"/>
              </a:rPr>
              <a:t>Greater use of advanced technology has also changed the field</a:t>
            </a:r>
          </a:p>
          <a:p>
            <a:pPr>
              <a:lnSpc>
                <a:spcPct val="150000"/>
              </a:lnSpc>
            </a:pPr>
            <a:r>
              <a:rPr lang="en-US" dirty="0" smtClean="0">
                <a:latin typeface="Times New Roman" panose="02020603050405020304" pitchFamily="18" charset="0"/>
                <a:cs typeface="Times New Roman" panose="02020603050405020304" pitchFamily="18" charset="0"/>
              </a:rPr>
              <a:t>Outsourcing ids also essential in this field</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OPERATIONAL ACTIONS</a:t>
            </a:r>
            <a:endParaRPr lang="en-US" dirty="0">
              <a:latin typeface="Times New Roman" panose="02020603050405020304" pitchFamily="18" charset="0"/>
              <a:cs typeface="Times New Roman" panose="02020603050405020304" pitchFamily="18" charset="0"/>
            </a:endParaRPr>
          </a:p>
        </p:txBody>
      </p:sp>
      <p:sp>
        <p:nvSpPr>
          <p:cNvPr id="1048662"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Involves managing issue associated with employee relationship</a:t>
            </a:r>
          </a:p>
          <a:p>
            <a:pPr>
              <a:lnSpc>
                <a:spcPct val="150000"/>
              </a:lnSpc>
            </a:pPr>
            <a:r>
              <a:rPr lang="en-US" dirty="0" smtClean="0">
                <a:latin typeface="Times New Roman" panose="02020603050405020304" pitchFamily="18" charset="0"/>
                <a:cs typeface="Times New Roman" panose="02020603050405020304" pitchFamily="18" charset="0"/>
              </a:rPr>
              <a:t>The advocate for the employees</a:t>
            </a:r>
          </a:p>
          <a:p>
            <a:pPr>
              <a:lnSpc>
                <a:spcPct val="150000"/>
              </a:lnSpc>
            </a:pPr>
            <a:r>
              <a:rPr lang="en-US" dirty="0" smtClean="0">
                <a:latin typeface="Times New Roman" panose="02020603050405020304" pitchFamily="18" charset="0"/>
                <a:cs typeface="Times New Roman" panose="02020603050405020304" pitchFamily="18" charset="0"/>
              </a:rPr>
              <a:t>They set a culture fostering employee relationship</a:t>
            </a:r>
          </a:p>
          <a:p>
            <a:pPr>
              <a:lnSpc>
                <a:spcPct val="150000"/>
              </a:lnSpc>
            </a:pPr>
            <a:r>
              <a:rPr lang="en-US" dirty="0" smtClean="0">
                <a:latin typeface="Times New Roman" panose="02020603050405020304" pitchFamily="18" charset="0"/>
                <a:cs typeface="Times New Roman" panose="02020603050405020304" pitchFamily="18" charset="0"/>
              </a:rPr>
              <a:t>Actions initiated in the growth of an organization</a:t>
            </a:r>
          </a:p>
          <a:p>
            <a:pPr marL="0" indent="0">
              <a:lnSpc>
                <a:spcPct val="150000"/>
              </a:lnSpc>
              <a:buNone/>
            </a:pP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6"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STRATEGIC HR</a:t>
            </a:r>
            <a:endParaRPr lang="en-US" dirty="0">
              <a:latin typeface="Times New Roman" panose="02020603050405020304" pitchFamily="18" charset="0"/>
              <a:cs typeface="Times New Roman" panose="02020603050405020304" pitchFamily="18" charset="0"/>
            </a:endParaRPr>
          </a:p>
        </p:txBody>
      </p:sp>
      <p:sp>
        <p:nvSpPr>
          <p:cNvPr id="1048667" name="Content Placeholder 2"/>
          <p:cNvSpPr>
            <a:spLocks noGrp="1"/>
          </p:cNvSpPr>
          <p:nvPr>
            <p:ph idx="1"/>
          </p:nvPr>
        </p:nvSpPr>
        <p:spPr/>
        <p:txBody>
          <a:bodyPr/>
          <a:lstStyle/>
          <a:p>
            <a:pPr>
              <a:lnSpc>
                <a:spcPct val="200000"/>
              </a:lnSpc>
            </a:pPr>
            <a:r>
              <a:rPr lang="en-US" dirty="0" smtClean="0">
                <a:latin typeface="Times New Roman" panose="02020603050405020304" pitchFamily="18" charset="0"/>
                <a:cs typeface="Times New Roman" panose="02020603050405020304" pitchFamily="18" charset="0"/>
              </a:rPr>
              <a:t>Organizational strategies</a:t>
            </a:r>
          </a:p>
          <a:p>
            <a:pPr>
              <a:lnSpc>
                <a:spcPct val="200000"/>
              </a:lnSpc>
            </a:pPr>
            <a:r>
              <a:rPr lang="en-US" dirty="0" smtClean="0">
                <a:latin typeface="Times New Roman" panose="02020603050405020304" pitchFamily="18" charset="0"/>
                <a:cs typeface="Times New Roman" panose="02020603050405020304" pitchFamily="18" charset="0"/>
              </a:rPr>
              <a:t>Human Resource planning</a:t>
            </a:r>
          </a:p>
          <a:p>
            <a:pPr>
              <a:lnSpc>
                <a:spcPct val="200000"/>
              </a:lnSpc>
            </a:pPr>
            <a:r>
              <a:rPr lang="en-US" dirty="0" smtClean="0">
                <a:latin typeface="Times New Roman" panose="02020603050405020304" pitchFamily="18" charset="0"/>
                <a:cs typeface="Times New Roman" panose="02020603050405020304" pitchFamily="18" charset="0"/>
              </a:rPr>
              <a:t>Evaluating HR effectiveness</a:t>
            </a:r>
          </a:p>
          <a:p>
            <a:pPr marL="0" indent="0">
              <a:lnSpc>
                <a:spcPct val="200000"/>
              </a:lnSpc>
              <a:buNone/>
            </a:pP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1"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IMPORTANCE OF HRM</a:t>
            </a:r>
            <a:endParaRPr lang="en-US" dirty="0">
              <a:latin typeface="Times New Roman" panose="02020603050405020304" pitchFamily="18" charset="0"/>
              <a:cs typeface="Times New Roman" panose="02020603050405020304" pitchFamily="18" charset="0"/>
            </a:endParaRPr>
          </a:p>
        </p:txBody>
      </p:sp>
      <p:sp>
        <p:nvSpPr>
          <p:cNvPr id="1048672"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Social importance</a:t>
            </a:r>
          </a:p>
          <a:p>
            <a:pPr>
              <a:lnSpc>
                <a:spcPct val="150000"/>
              </a:lnSpc>
            </a:pPr>
            <a:r>
              <a:rPr lang="en-US" dirty="0" smtClean="0">
                <a:latin typeface="Times New Roman" panose="02020603050405020304" pitchFamily="18" charset="0"/>
                <a:cs typeface="Times New Roman" panose="02020603050405020304" pitchFamily="18" charset="0"/>
              </a:rPr>
              <a:t>Significance professionally</a:t>
            </a:r>
          </a:p>
          <a:p>
            <a:pPr>
              <a:lnSpc>
                <a:spcPct val="150000"/>
              </a:lnSpc>
            </a:pPr>
            <a:r>
              <a:rPr lang="en-US" dirty="0" smtClean="0">
                <a:latin typeface="Times New Roman" panose="02020603050405020304" pitchFamily="18" charset="0"/>
                <a:cs typeface="Times New Roman" panose="02020603050405020304" pitchFamily="18" charset="0"/>
              </a:rPr>
              <a:t>Beneficial to individual enterprise</a:t>
            </a:r>
          </a:p>
          <a:p>
            <a:pPr>
              <a:lnSpc>
                <a:spcPct val="150000"/>
              </a:lnSpc>
            </a:pPr>
            <a:r>
              <a:rPr lang="en-US" dirty="0" smtClean="0">
                <a:latin typeface="Times New Roman" panose="02020603050405020304" pitchFamily="18" charset="0"/>
                <a:cs typeface="Times New Roman" panose="02020603050405020304" pitchFamily="18" charset="0"/>
              </a:rPr>
              <a:t>Organizational significance</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6" name="Title 1"/>
          <p:cNvSpPr>
            <a:spLocks noGrp="1"/>
          </p:cNvSpPr>
          <p:nvPr>
            <p:ph type="title"/>
          </p:nvPr>
        </p:nvSpPr>
        <p:spPr/>
        <p:txBody>
          <a:bodyPr/>
          <a:lstStyle/>
          <a:p>
            <a:r>
              <a:rPr lang="en-US" dirty="0" smtClean="0"/>
              <a:t>REFERENCE</a:t>
            </a:r>
            <a:endParaRPr lang="en-US" dirty="0"/>
          </a:p>
        </p:txBody>
      </p:sp>
      <p:sp>
        <p:nvSpPr>
          <p:cNvPr id="1048677" name="Content Placeholder 2"/>
          <p:cNvSpPr>
            <a:spLocks noGrp="1"/>
          </p:cNvSpPr>
          <p:nvPr>
            <p:ph idx="1"/>
          </p:nvPr>
        </p:nvSpPr>
        <p:spPr/>
        <p:txBody>
          <a:bodyPr>
            <a:normAutofit fontScale="95833" lnSpcReduction="20000"/>
          </a:bodyPr>
          <a:lstStyle/>
          <a:p>
            <a:pPr>
              <a:lnSpc>
                <a:spcPct val="150000"/>
              </a:lnSpc>
            </a:pPr>
            <a:r>
              <a:rPr lang="en-US" sz="2400" dirty="0">
                <a:latin typeface="Times New Roman" panose="02020603050405020304" pitchFamily="18" charset="0"/>
                <a:cs typeface="Times New Roman" panose="02020603050405020304" pitchFamily="18" charset="0"/>
              </a:rPr>
              <a:t>Armstrong, Michael. </a:t>
            </a:r>
            <a:r>
              <a:rPr lang="en-US" sz="2400" i="1" dirty="0">
                <a:latin typeface="Times New Roman" panose="02020603050405020304" pitchFamily="18" charset="0"/>
                <a:cs typeface="Times New Roman" panose="02020603050405020304" pitchFamily="18" charset="0"/>
              </a:rPr>
              <a:t>A Handbook of Human Resource Management Practice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Kogan</a:t>
            </a:r>
            <a:r>
              <a:rPr lang="en-US" sz="2400" dirty="0">
                <a:latin typeface="Times New Roman" panose="02020603050405020304" pitchFamily="18" charset="0"/>
                <a:cs typeface="Times New Roman" panose="02020603050405020304" pitchFamily="18" charset="0"/>
              </a:rPr>
              <a:t> Page Limited, 1999</a:t>
            </a:r>
            <a:r>
              <a:rPr lang="en-US" sz="2400" dirty="0" smtClean="0">
                <a:latin typeface="Times New Roman" panose="02020603050405020304" pitchFamily="18" charset="0"/>
                <a:cs typeface="Times New Roman" panose="02020603050405020304" pitchFamily="18" charset="0"/>
              </a:rPr>
              <a:t>.</a:t>
            </a:r>
          </a:p>
          <a:p>
            <a:pPr>
              <a:lnSpc>
                <a:spcPct val="150000"/>
              </a:lnSpc>
            </a:pPr>
            <a:r>
              <a:rPr lang="en-US" sz="2400" dirty="0">
                <a:latin typeface="Times New Roman" panose="02020603050405020304" pitchFamily="18" charset="0"/>
                <a:cs typeface="Times New Roman" panose="02020603050405020304" pitchFamily="18" charset="0"/>
              </a:rPr>
              <a:t>Green, Paul C. </a:t>
            </a:r>
            <a:r>
              <a:rPr lang="en-US" sz="2400" i="1" dirty="0">
                <a:latin typeface="Times New Roman" panose="02020603050405020304" pitchFamily="18" charset="0"/>
                <a:cs typeface="Times New Roman" panose="02020603050405020304" pitchFamily="18" charset="0"/>
              </a:rPr>
              <a:t>Building Robust Competencies: Linking Human Resource Systems to Organizational Strategies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Jossey</a:t>
            </a:r>
            <a:r>
              <a:rPr lang="en-US" sz="2400" dirty="0">
                <a:latin typeface="Times New Roman" panose="02020603050405020304" pitchFamily="18" charset="0"/>
                <a:cs typeface="Times New Roman" panose="02020603050405020304" pitchFamily="18" charset="0"/>
              </a:rPr>
              <a:t>-Bass, 1999</a:t>
            </a:r>
            <a:r>
              <a:rPr lang="en-US" sz="2400" dirty="0" smtClean="0">
                <a:latin typeface="Times New Roman" panose="02020603050405020304" pitchFamily="18" charset="0"/>
                <a:cs typeface="Times New Roman" panose="02020603050405020304" pitchFamily="18" charset="0"/>
              </a:rPr>
              <a:t>.</a:t>
            </a:r>
          </a:p>
          <a:p>
            <a:pPr>
              <a:lnSpc>
                <a:spcPct val="150000"/>
              </a:lnSpc>
            </a:pPr>
            <a:r>
              <a:rPr lang="en-US" sz="2400" dirty="0">
                <a:latin typeface="Times New Roman" panose="02020603050405020304" pitchFamily="18" charset="0"/>
                <a:cs typeface="Times New Roman" panose="02020603050405020304" pitchFamily="18" charset="0"/>
              </a:rPr>
              <a:t>Hendry, C. (2012). </a:t>
            </a:r>
            <a:r>
              <a:rPr lang="en-US" sz="2400" i="1" dirty="0">
                <a:latin typeface="Times New Roman" panose="02020603050405020304" pitchFamily="18" charset="0"/>
                <a:cs typeface="Times New Roman" panose="02020603050405020304" pitchFamily="18" charset="0"/>
              </a:rPr>
              <a:t>Human resource management</a:t>
            </a:r>
            <a:r>
              <a:rPr lang="en-US" sz="2400" dirty="0">
                <a:latin typeface="Times New Roman" panose="02020603050405020304" pitchFamily="18" charset="0"/>
                <a:cs typeface="Times New Roman" panose="02020603050405020304" pitchFamily="18" charset="0"/>
              </a:rPr>
              <a:t>. Routledge</a:t>
            </a:r>
            <a:r>
              <a:rPr lang="en-US" sz="2400" dirty="0"/>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1510</Words>
  <Application>Microsoft Office PowerPoint</Application>
  <PresentationFormat>Custom</PresentationFormat>
  <Paragraphs>112</Paragraphs>
  <Slides>16</Slides>
  <Notes>14</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HUMAN RESOURCE MANAGEMENT AND DEVELOPMENT </vt:lpstr>
      <vt:lpstr>SCOPE OF HRM</vt:lpstr>
      <vt:lpstr>EVOLUTION OF HRM</vt:lpstr>
      <vt:lpstr>PRINCIPLES OF HRM </vt:lpstr>
      <vt:lpstr>OBJECTIVES OF HRM</vt:lpstr>
      <vt:lpstr>HRM STRUCTURE</vt:lpstr>
      <vt:lpstr>INDIVIDUAL ORGANIZATION AND CAREER</vt:lpstr>
      <vt:lpstr>ORGANIZATIONAL DEVELOPMENT</vt:lpstr>
      <vt:lpstr>REASPONSIBILITY OF MANAGING CAREER DEVELOPMENT</vt:lpstr>
      <vt:lpstr>KEY RESPONSIBILITIES</vt:lpstr>
      <vt:lpstr>ROLE OF HRM</vt:lpstr>
      <vt:lpstr>ADMINISTARTIVE ROLE</vt:lpstr>
      <vt:lpstr>OPERATIONAL ACTIONS</vt:lpstr>
      <vt:lpstr>STRATEGIC HR</vt:lpstr>
      <vt:lpstr>IMPORTANCE OF HRM</vt:lpstr>
      <vt:lpstr>REFERENCE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RESOURCE MANAGEMENT AND DEVELOPMENT</dc:title>
  <dc:creator>Aury</dc:creator>
  <cp:lastModifiedBy>vini</cp:lastModifiedBy>
  <cp:revision>1</cp:revision>
  <dcterms:created xsi:type="dcterms:W3CDTF">2018-06-14T07:24:28Z</dcterms:created>
  <dcterms:modified xsi:type="dcterms:W3CDTF">2018-06-15T19:12:57Z</dcterms:modified>
</cp:coreProperties>
</file>